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7" r:id="rId3"/>
    <p:sldId id="258" r:id="rId4"/>
    <p:sldId id="270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71" r:id="rId13"/>
    <p:sldId id="268" r:id="rId14"/>
    <p:sldId id="269" r:id="rId15"/>
    <p:sldId id="27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16"/>
    <p:restoredTop sz="94694"/>
  </p:normalViewPr>
  <p:slideViewPr>
    <p:cSldViewPr snapToGrid="0">
      <p:cViewPr varScale="1">
        <p:scale>
          <a:sx n="121" d="100"/>
          <a:sy n="121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44641-45D9-40A6-BA86-B4D92BB18466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98E10-EB8F-4A86-94F0-960F6111ED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9755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44641-45D9-40A6-BA86-B4D92BB18466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98E10-EB8F-4A86-94F0-960F6111ED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5191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44641-45D9-40A6-BA86-B4D92BB18466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98E10-EB8F-4A86-94F0-960F6111ED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6506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altLang="zh-CN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44641-45D9-40A6-BA86-B4D92BB18466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98E10-EB8F-4A86-94F0-960F6111ED9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087730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44641-45D9-40A6-BA86-B4D92BB18466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98E10-EB8F-4A86-94F0-960F6111ED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32980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44641-45D9-40A6-BA86-B4D92BB18466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98E10-EB8F-4A86-94F0-960F6111ED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20506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44641-45D9-40A6-BA86-B4D92BB18466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98E10-EB8F-4A86-94F0-960F6111ED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25730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44641-45D9-40A6-BA86-B4D92BB18466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98E10-EB8F-4A86-94F0-960F6111ED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41490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44641-45D9-40A6-BA86-B4D92BB18466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98E10-EB8F-4A86-94F0-960F6111ED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272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44641-45D9-40A6-BA86-B4D92BB18466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98E10-EB8F-4A86-94F0-960F6111ED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9035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44641-45D9-40A6-BA86-B4D92BB18466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98E10-EB8F-4A86-94F0-960F6111ED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5169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44641-45D9-40A6-BA86-B4D92BB18466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98E10-EB8F-4A86-94F0-960F6111ED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7691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44641-45D9-40A6-BA86-B4D92BB18466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98E10-EB8F-4A86-94F0-960F6111ED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3928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44641-45D9-40A6-BA86-B4D92BB18466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98E10-EB8F-4A86-94F0-960F6111ED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1083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44641-45D9-40A6-BA86-B4D92BB18466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98E10-EB8F-4A86-94F0-960F6111ED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3311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44641-45D9-40A6-BA86-B4D92BB18466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98E10-EB8F-4A86-94F0-960F6111ED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5739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44641-45D9-40A6-BA86-B4D92BB18466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98E10-EB8F-4A86-94F0-960F6111ED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9255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5544641-45D9-40A6-BA86-B4D92BB18466}" type="datetimeFigureOut">
              <a:rPr lang="zh-CN" altLang="en-US" smtClean="0"/>
              <a:t>2021/12/13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B98E10-EB8F-4A86-94F0-960F6111ED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72491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3B736-7C84-4FAC-8338-B290D5A56B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Xiaomi Mall Redesign</a:t>
            </a:r>
            <a:endParaRPr lang="zh-CN" alt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3B2371-0D75-4924-BAAF-22A3FC02F6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Team 6</a:t>
            </a:r>
          </a:p>
          <a:p>
            <a:r>
              <a:rPr lang="en-US" altLang="zh-CN" dirty="0"/>
              <a:t>Xuanhe wang, </a:t>
            </a:r>
            <a:r>
              <a:rPr lang="en-US" altLang="zh-CN" dirty="0" err="1"/>
              <a:t>jiaqi</a:t>
            </a:r>
            <a:r>
              <a:rPr lang="en-US" altLang="zh-CN" dirty="0"/>
              <a:t> wang, </a:t>
            </a:r>
            <a:r>
              <a:rPr lang="en-US" altLang="zh-CN" dirty="0" err="1"/>
              <a:t>zechen</a:t>
            </a:r>
            <a:r>
              <a:rPr lang="en-US" altLang="zh-CN" dirty="0"/>
              <a:t> song, hao fu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3200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266A9-4890-4692-B99D-5FA9D4D47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User Onboarding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1A20B-956E-4AE2-9E13-666E2797AF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76856"/>
            <a:ext cx="8946541" cy="4871544"/>
          </a:xfrm>
        </p:spPr>
        <p:txBody>
          <a:bodyPr/>
          <a:lstStyle/>
          <a:p>
            <a:r>
              <a:rPr lang="en-US" altLang="en-US" dirty="0"/>
              <a:t>user-onboarding is a process of orienting and familiarizing new users with a product. It provides the necessary directions and information to get started. It is a process of transforming first-time users into loyal customers. </a:t>
            </a:r>
          </a:p>
        </p:txBody>
      </p:sp>
      <p:pic>
        <p:nvPicPr>
          <p:cNvPr id="7" name="图片 6" descr="图形用户界面&#10;&#10;描述已自动生成">
            <a:extLst>
              <a:ext uri="{FF2B5EF4-FFF2-40B4-BE49-F238E27FC236}">
                <a16:creationId xmlns:a16="http://schemas.microsoft.com/office/drawing/2014/main" id="{C2E33DBE-9690-DA4C-8C0B-23559F1680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6491" y="2908399"/>
            <a:ext cx="6622795" cy="3461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350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0C860-FD64-494D-A076-7E1D086C1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Brand Identity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413C7-CCF3-4D7D-96AB-20E63D2CB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Color scheme, primary buttons, font, etc.</a:t>
            </a:r>
          </a:p>
          <a:p>
            <a:r>
              <a:rPr lang="en-US" altLang="zh-CN" dirty="0" err="1"/>
              <a:t>XiaoMi</a:t>
            </a:r>
            <a:r>
              <a:rPr lang="en-US" altLang="zh-CN" dirty="0"/>
              <a:t> brand is orange and its font is square, reflecting the company‘s tech credentials and youthful energy.</a:t>
            </a:r>
            <a:endParaRPr lang="zh-CN" altLang="en-US" dirty="0"/>
          </a:p>
        </p:txBody>
      </p:sp>
      <p:pic>
        <p:nvPicPr>
          <p:cNvPr id="5" name="图片 4" descr="徽标&#10;&#10;中度可信度描述已自动生成">
            <a:extLst>
              <a:ext uri="{FF2B5EF4-FFF2-40B4-BE49-F238E27FC236}">
                <a16:creationId xmlns:a16="http://schemas.microsoft.com/office/drawing/2014/main" id="{669162C8-9939-8243-8CED-434E83C84F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550" y="3904969"/>
            <a:ext cx="1774739" cy="1250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0998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1064F-ADCC-4C89-8BAC-E221DF694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Sitemap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31BABF-F68A-4203-9324-ADC8C20FD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0763" y="1929350"/>
            <a:ext cx="6656730" cy="4195481"/>
          </a:xfrm>
        </p:spPr>
        <p:txBody>
          <a:bodyPr/>
          <a:lstStyle/>
          <a:p>
            <a:pPr>
              <a:defRPr/>
            </a:pPr>
            <a:r>
              <a:rPr lang="en-US" altLang="zh-CN" dirty="0"/>
              <a:t>They show how the navigation should be structured.</a:t>
            </a:r>
          </a:p>
          <a:p>
            <a:pPr>
              <a:defRPr/>
            </a:pPr>
            <a:r>
              <a:rPr lang="en-US" altLang="zh-CN" dirty="0"/>
              <a:t>They help identify where content will sit and </a:t>
            </a:r>
          </a:p>
          <a:p>
            <a:pPr marL="0" indent="0">
              <a:buNone/>
              <a:defRPr/>
            </a:pPr>
            <a:r>
              <a:rPr lang="en-US" altLang="zh-CN" dirty="0"/>
              <a:t>     what needs to be produced.</a:t>
            </a:r>
          </a:p>
          <a:p>
            <a:pPr>
              <a:defRPr/>
            </a:pPr>
            <a:r>
              <a:rPr lang="en-US" altLang="zh-CN" dirty="0"/>
              <a:t>They help show the relationship between different pages.</a:t>
            </a:r>
          </a:p>
          <a:p>
            <a:pPr>
              <a:defRPr/>
            </a:pPr>
            <a:r>
              <a:rPr lang="en-US" altLang="zh-CN" dirty="0"/>
              <a:t>They provide a structure upon which to begin estimates for development.</a:t>
            </a:r>
          </a:p>
          <a:p>
            <a:pPr marL="0" indent="0">
              <a:buNone/>
              <a:defRPr/>
            </a:pPr>
            <a:endParaRPr lang="en-US" altLang="zh-CN" dirty="0"/>
          </a:p>
          <a:p>
            <a:pPr>
              <a:defRPr/>
            </a:pPr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B2B5CF6-7B46-884C-A43D-E0507DAA8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9848" y="1470455"/>
            <a:ext cx="4469027" cy="478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292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D0D31-8AA6-45E4-9EF8-E22593FCA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Card sorting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EE974-FA22-49AB-9C03-A3355E18B2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Card sorting is a method used to help design or evaluate the information architecture of a site. In a card sorting session, participants organize topics into categories that make sense to them and they may also help you label these groups.</a:t>
            </a:r>
          </a:p>
          <a:p>
            <a:r>
              <a:rPr lang="en" altLang="zh-CN" dirty="0"/>
              <a:t>Steps: make cards, ask your users to group the cards, analyze your results.</a:t>
            </a:r>
          </a:p>
          <a:p>
            <a:r>
              <a:rPr lang="en" altLang="zh-CN" dirty="0"/>
              <a:t>Open Card Sort: Participants are asked to organize topics from content within your website into groups that make sense to them and then name each group they created in a way that they feel accurately describes the content. Use an open card sort to learn how users group content and the terms or labels they give each category.</a:t>
            </a:r>
          </a:p>
          <a:p>
            <a:endParaRPr lang="en" altLang="zh-CN" dirty="0"/>
          </a:p>
          <a:p>
            <a:endParaRPr lang="en" altLang="zh-CN" dirty="0"/>
          </a:p>
          <a:p>
            <a:endParaRPr lang="en" altLang="zh-CN" dirty="0"/>
          </a:p>
          <a:p>
            <a:endParaRPr lang="en" altLang="zh-CN" dirty="0"/>
          </a:p>
        </p:txBody>
      </p:sp>
    </p:spTree>
    <p:extLst>
      <p:ext uri="{BB962C8B-B14F-4D97-AF65-F5344CB8AC3E}">
        <p14:creationId xmlns:p14="http://schemas.microsoft.com/office/powerpoint/2010/main" val="9834205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D11A7-0E37-4926-8763-71545941A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DEMO</a:t>
            </a:r>
            <a:endParaRPr lang="zh-CN" altLang="en-US" dirty="0"/>
          </a:p>
        </p:txBody>
      </p:sp>
      <p:pic>
        <p:nvPicPr>
          <p:cNvPr id="5" name="内容占位符 4" descr="手机屏幕截图&#10;&#10;描述已自动生成">
            <a:extLst>
              <a:ext uri="{FF2B5EF4-FFF2-40B4-BE49-F238E27FC236}">
                <a16:creationId xmlns:a16="http://schemas.microsoft.com/office/drawing/2014/main" id="{046C7A5D-3FAF-DD4B-B90C-6DE53A183A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740" y="1902940"/>
            <a:ext cx="9399720" cy="3911417"/>
          </a:xfrm>
        </p:spPr>
      </p:pic>
    </p:spTree>
    <p:extLst>
      <p:ext uri="{BB962C8B-B14F-4D97-AF65-F5344CB8AC3E}">
        <p14:creationId xmlns:p14="http://schemas.microsoft.com/office/powerpoint/2010/main" val="39001076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DEBA6-DBE3-4A9F-943F-13A6C86A0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533135"/>
            <a:ext cx="8946541" cy="3715264"/>
          </a:xfrm>
        </p:spPr>
        <p:txBody>
          <a:bodyPr>
            <a:normAutofit/>
          </a:bodyPr>
          <a:lstStyle/>
          <a:p>
            <a:pPr algn="ctr"/>
            <a:r>
              <a:rPr lang="en-US" altLang="zh-CN" sz="7200" dirty="0"/>
              <a:t>Thank you!</a:t>
            </a:r>
            <a:endParaRPr lang="zh-CN" altLang="en-US" sz="7200" dirty="0"/>
          </a:p>
        </p:txBody>
      </p:sp>
    </p:spTree>
    <p:extLst>
      <p:ext uri="{BB962C8B-B14F-4D97-AF65-F5344CB8AC3E}">
        <p14:creationId xmlns:p14="http://schemas.microsoft.com/office/powerpoint/2010/main" val="1911961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C9CA1-094A-4DB8-9717-49A79C292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Product Objectives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F52FD-02A5-4A6A-BB85-FECDCAFC2D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Unique Solution</a:t>
            </a:r>
          </a:p>
          <a:p>
            <a:r>
              <a:rPr lang="en-US" altLang="zh-CN" dirty="0"/>
              <a:t>Secure Payments</a:t>
            </a:r>
          </a:p>
          <a:p>
            <a:r>
              <a:rPr lang="en-US" altLang="zh-CN" dirty="0"/>
              <a:t>Clean UI</a:t>
            </a:r>
          </a:p>
          <a:p>
            <a:r>
              <a:rPr lang="en-US" altLang="zh-CN" dirty="0"/>
              <a:t>Increase relevant traffic</a:t>
            </a:r>
          </a:p>
          <a:p>
            <a:r>
              <a:rPr lang="en-US" altLang="zh-CN" dirty="0"/>
              <a:t>Live chat support</a:t>
            </a:r>
          </a:p>
          <a:p>
            <a:r>
              <a:rPr lang="en-US" altLang="zh-CN" dirty="0"/>
              <a:t>Fast Loading</a:t>
            </a:r>
          </a:p>
          <a:p>
            <a:r>
              <a:rPr lang="en-US" altLang="zh-CN" dirty="0"/>
              <a:t>Secure platform</a:t>
            </a:r>
          </a:p>
          <a:p>
            <a:r>
              <a:rPr lang="en-US" altLang="zh-CN" dirty="0"/>
              <a:t>Building relations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0525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9BE5C-4F27-4FC0-AB25-8A5E7004A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Target Audience &amp; User Segmentation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0CBF74-E615-4A98-8844-66E8CCE1CC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Age Group: 18 to 50</a:t>
            </a:r>
          </a:p>
          <a:p>
            <a:r>
              <a:rPr lang="en-US" altLang="zh-CN" dirty="0"/>
              <a:t>Online Shopping Experience: A lot of Online Shopping experience</a:t>
            </a:r>
          </a:p>
          <a:p>
            <a:r>
              <a:rPr lang="en-US" altLang="zh-CN" dirty="0"/>
              <a:t>Commonly used equipment: Smartphones, laptops and computers</a:t>
            </a:r>
          </a:p>
          <a:p>
            <a:r>
              <a:rPr lang="en-US" altLang="zh-CN" dirty="0"/>
              <a:t>Financial Background: Middle to high wage earners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2978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9BE5C-4F27-4FC0-AB25-8A5E7004A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Target Audience &amp; User Segmentation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0CBF74-E615-4A98-8844-66E8CCE1CC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9"/>
            <a:ext cx="4863734" cy="1592958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dirty="0"/>
              <a:t>Gender:</a:t>
            </a:r>
            <a:r>
              <a:rPr lang="zh-CN" altLang="en-US" dirty="0"/>
              <a:t> </a:t>
            </a:r>
            <a:r>
              <a:rPr lang="en-US" altLang="zh-CN" dirty="0"/>
              <a:t>Any</a:t>
            </a:r>
          </a:p>
          <a:p>
            <a:r>
              <a:rPr lang="en-US" altLang="zh-CN" dirty="0"/>
              <a:t>Age: 18-25</a:t>
            </a:r>
          </a:p>
          <a:p>
            <a:r>
              <a:rPr lang="en-US" altLang="zh-CN" dirty="0"/>
              <a:t>Online Shopping Experience : More</a:t>
            </a:r>
          </a:p>
          <a:p>
            <a:r>
              <a:rPr lang="en-US" altLang="zh-CN" dirty="0"/>
              <a:t>Personal Financial Situation: low</a:t>
            </a:r>
            <a:endParaRPr lang="zh-CN" alt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60FD646-8331-4759-A7C1-E50E3CA09A0E}"/>
              </a:ext>
            </a:extLst>
          </p:cNvPr>
          <p:cNvSpPr txBox="1">
            <a:spLocks/>
          </p:cNvSpPr>
          <p:nvPr/>
        </p:nvSpPr>
        <p:spPr>
          <a:xfrm>
            <a:off x="6224956" y="2077746"/>
            <a:ext cx="4863734" cy="159295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altLang="zh-CN" dirty="0"/>
              <a:t>Gender:</a:t>
            </a:r>
            <a:r>
              <a:rPr lang="zh-CN" altLang="en-US" dirty="0"/>
              <a:t> </a:t>
            </a:r>
            <a:r>
              <a:rPr lang="en-US" altLang="zh-CN" dirty="0"/>
              <a:t>Any</a:t>
            </a:r>
          </a:p>
          <a:p>
            <a:r>
              <a:rPr lang="en-US" altLang="zh-CN" dirty="0"/>
              <a:t>Age: 25-30</a:t>
            </a:r>
          </a:p>
          <a:p>
            <a:r>
              <a:rPr lang="en-US" altLang="zh-CN" dirty="0"/>
              <a:t>Online Shopping Experience : More</a:t>
            </a:r>
          </a:p>
          <a:p>
            <a:r>
              <a:rPr lang="en-US" altLang="zh-CN" dirty="0"/>
              <a:t>Personal Financial Situation: medium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38E3E33-50E7-414E-9410-6CFD8A44EA16}"/>
              </a:ext>
            </a:extLst>
          </p:cNvPr>
          <p:cNvSpPr txBox="1">
            <a:spLocks/>
          </p:cNvSpPr>
          <p:nvPr/>
        </p:nvSpPr>
        <p:spPr>
          <a:xfrm>
            <a:off x="1103312" y="4208274"/>
            <a:ext cx="4863734" cy="159295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altLang="zh-CN" dirty="0"/>
              <a:t>Gender:</a:t>
            </a:r>
            <a:r>
              <a:rPr lang="zh-CN" altLang="en-US" dirty="0"/>
              <a:t> </a:t>
            </a:r>
            <a:r>
              <a:rPr lang="en-US" altLang="zh-CN" dirty="0"/>
              <a:t>Any</a:t>
            </a:r>
          </a:p>
          <a:p>
            <a:r>
              <a:rPr lang="en-US" altLang="zh-CN" dirty="0"/>
              <a:t>Age: 30-40</a:t>
            </a:r>
          </a:p>
          <a:p>
            <a:r>
              <a:rPr lang="en-US" altLang="zh-CN" dirty="0"/>
              <a:t>Online Shopping Experience : More</a:t>
            </a:r>
          </a:p>
          <a:p>
            <a:r>
              <a:rPr lang="en-US" altLang="zh-CN" dirty="0"/>
              <a:t>Personal Financial Situation: good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BE733DB-1777-42D7-9F3B-6D39DCFF0F98}"/>
              </a:ext>
            </a:extLst>
          </p:cNvPr>
          <p:cNvSpPr txBox="1">
            <a:spLocks/>
          </p:cNvSpPr>
          <p:nvPr/>
        </p:nvSpPr>
        <p:spPr>
          <a:xfrm>
            <a:off x="6224956" y="4238618"/>
            <a:ext cx="4863734" cy="159295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altLang="zh-CN" dirty="0"/>
              <a:t>Gender:</a:t>
            </a:r>
            <a:r>
              <a:rPr lang="zh-CN" altLang="en-US" dirty="0"/>
              <a:t> </a:t>
            </a:r>
            <a:r>
              <a:rPr lang="en-US" altLang="zh-CN" dirty="0"/>
              <a:t>Any</a:t>
            </a:r>
          </a:p>
          <a:p>
            <a:r>
              <a:rPr lang="en-US" altLang="zh-CN" dirty="0"/>
              <a:t>Age: 40-50</a:t>
            </a:r>
          </a:p>
          <a:p>
            <a:r>
              <a:rPr lang="en-US" altLang="zh-CN" dirty="0"/>
              <a:t>Online Shopping Experience : less</a:t>
            </a:r>
          </a:p>
          <a:p>
            <a:r>
              <a:rPr lang="en-US" altLang="zh-CN" dirty="0"/>
              <a:t>Personal Financial Situation: high</a:t>
            </a:r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343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36B77-F5E3-4FB9-AC03-FBB3E0EA9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User Needs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7ACDC-771C-4638-AFB1-A95EBB39F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705365" cy="4195481"/>
          </a:xfrm>
        </p:spPr>
        <p:txBody>
          <a:bodyPr>
            <a:normAutofit/>
          </a:bodyPr>
          <a:lstStyle/>
          <a:p>
            <a:r>
              <a:rPr lang="en-US" altLang="zh-CN" dirty="0"/>
              <a:t>Navigation &amp; Filtering :</a:t>
            </a:r>
          </a:p>
          <a:p>
            <a:pPr marL="457200" lvl="1" indent="0">
              <a:buNone/>
            </a:pPr>
            <a:r>
              <a:rPr lang="en-US" altLang="zh-CN" dirty="0"/>
              <a:t>User want to be able to easily switch between different pages</a:t>
            </a:r>
          </a:p>
          <a:p>
            <a:r>
              <a:rPr lang="en-US" altLang="zh-CN" dirty="0"/>
              <a:t>Simple UI:</a:t>
            </a:r>
          </a:p>
          <a:p>
            <a:pPr marL="457200" lvl="1" indent="0">
              <a:buNone/>
            </a:pPr>
            <a:r>
              <a:rPr lang="en-US" altLang="zh-CN" dirty="0"/>
              <a:t>User want simple interfaces that are easier to use and reduce learning costs</a:t>
            </a:r>
          </a:p>
          <a:p>
            <a:r>
              <a:rPr lang="en-US" altLang="zh-CN" dirty="0"/>
              <a:t>Detailed product information:</a:t>
            </a:r>
          </a:p>
          <a:p>
            <a:pPr marL="457200" lvl="1" indent="0">
              <a:buNone/>
            </a:pPr>
            <a:r>
              <a:rPr lang="en-US" altLang="zh-CN" dirty="0"/>
              <a:t>More pictures and text information to facilitate users to know the product</a:t>
            </a:r>
          </a:p>
          <a:p>
            <a:r>
              <a:rPr lang="en-US" altLang="zh-CN" dirty="0"/>
              <a:t>Shipping &amp; Return:</a:t>
            </a:r>
          </a:p>
          <a:p>
            <a:pPr marL="457200" lvl="1" indent="0">
              <a:buNone/>
            </a:pPr>
            <a:r>
              <a:rPr lang="en-US" altLang="zh-CN" dirty="0"/>
              <a:t>More convenient and direct to fill in the delivery address</a:t>
            </a:r>
          </a:p>
          <a:p>
            <a:r>
              <a:rPr lang="en-US" altLang="zh-CN" dirty="0"/>
              <a:t>Check out :</a:t>
            </a:r>
          </a:p>
          <a:p>
            <a:pPr marL="457200" lvl="1" indent="0">
              <a:buNone/>
            </a:pPr>
            <a:r>
              <a:rPr lang="en-US" altLang="zh-CN" dirty="0"/>
              <a:t>User want faster and safer checkout</a:t>
            </a:r>
          </a:p>
          <a:p>
            <a:pPr marL="457200" lvl="1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69557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F10F7-FE7D-471A-85D0-C4C93D36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Personas</a:t>
            </a:r>
            <a:endParaRPr lang="zh-CN" altLang="en-US" dirty="0"/>
          </a:p>
        </p:txBody>
      </p:sp>
      <p:graphicFrame>
        <p:nvGraphicFramePr>
          <p:cNvPr id="4" name="表格 5">
            <a:extLst>
              <a:ext uri="{FF2B5EF4-FFF2-40B4-BE49-F238E27FC236}">
                <a16:creationId xmlns:a16="http://schemas.microsoft.com/office/drawing/2014/main" id="{212A675D-8B69-4A87-978C-B006F2708D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5334574"/>
              </p:ext>
            </p:extLst>
          </p:nvPr>
        </p:nvGraphicFramePr>
        <p:xfrm>
          <a:off x="827088" y="1844675"/>
          <a:ext cx="2881312" cy="3873025"/>
        </p:xfrm>
        <a:graphic>
          <a:graphicData uri="http://schemas.openxmlformats.org/drawingml/2006/table">
            <a:tbl>
              <a:tblPr/>
              <a:tblGrid>
                <a:gridCol w="8643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69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392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 dirty="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  <a:endParaRPr lang="en" sz="10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0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Jimmy Hart</a:t>
                      </a: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11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Age</a:t>
                      </a:r>
                      <a:endParaRPr lang="en" sz="10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37</a:t>
                      </a:r>
                      <a:endParaRPr lang="zh-CN" altLang="en-US" sz="10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89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 dirty="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Occupation</a:t>
                      </a:r>
                      <a:endParaRPr lang="en" sz="10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Professional manager of Baseball League</a:t>
                      </a:r>
                      <a:endParaRPr lang="en" sz="10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89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Technical Profile</a:t>
                      </a:r>
                      <a:endParaRPr lang="en" sz="10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Average attitude</a:t>
                      </a:r>
                      <a:r>
                        <a:rPr lang="e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 towards e-commerce site</a:t>
                      </a:r>
                      <a:endParaRPr lang="en" sz="10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392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Family</a:t>
                      </a:r>
                      <a:endParaRPr lang="en" sz="10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divorced, has 4 children</a:t>
                      </a:r>
                      <a:endParaRPr lang="en" sz="10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689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 dirty="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Household Income</a:t>
                      </a:r>
                      <a:endParaRPr lang="en" sz="10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kern="100"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$300,000 / y</a:t>
                      </a:r>
                      <a:endParaRPr lang="en" sz="1000" kern="100">
                        <a:solidFill>
                          <a:schemeClr val="tx1"/>
                        </a:solidFill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689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Internet use</a:t>
                      </a:r>
                      <a:endParaRPr lang="en" sz="10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Half for daily news , half for shopping online</a:t>
                      </a:r>
                      <a:endParaRPr lang="en" sz="10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275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Favorite Sites</a:t>
                      </a:r>
                      <a:endParaRPr lang="en" sz="10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BBC , CNN , Costco</a:t>
                      </a:r>
                      <a:endParaRPr lang="en" sz="10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33F6C8B5-0D9B-4BA6-BCC9-EFDDFB09A0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1669941"/>
              </p:ext>
            </p:extLst>
          </p:nvPr>
        </p:nvGraphicFramePr>
        <p:xfrm>
          <a:off x="4461242" y="1844674"/>
          <a:ext cx="2881312" cy="4021853"/>
        </p:xfrm>
        <a:graphic>
          <a:graphicData uri="http://schemas.openxmlformats.org/drawingml/2006/table">
            <a:tbl>
              <a:tblPr/>
              <a:tblGrid>
                <a:gridCol w="8643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69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392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 dirty="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  <a:endParaRPr lang="en" sz="10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0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Steve Lawrence</a:t>
                      </a: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11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Age</a:t>
                      </a:r>
                      <a:endParaRPr lang="en" sz="10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22</a:t>
                      </a:r>
                      <a:endParaRPr lang="zh-CN" altLang="en-US" sz="10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89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 dirty="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Occupation</a:t>
                      </a:r>
                      <a:endParaRPr lang="en" sz="10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altLang="zh-C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Enrolled university student</a:t>
                      </a:r>
                      <a:endParaRPr lang="en" altLang="zh-CN" sz="11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89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Technical Profile</a:t>
                      </a:r>
                      <a:endParaRPr lang="en" sz="10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altLang="zh-C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Fanatic attitude</a:t>
                      </a:r>
                      <a:r>
                        <a:rPr lang="en" altLang="zh-C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 towards e-commerce site</a:t>
                      </a:r>
                      <a:endParaRPr lang="en" altLang="zh-CN" sz="11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392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Family</a:t>
                      </a:r>
                      <a:endParaRPr lang="en" sz="10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altLang="zh-C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Parents , an elder brother and himself</a:t>
                      </a:r>
                      <a:endParaRPr lang="en" altLang="zh-CN" sz="11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689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 dirty="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Household Income</a:t>
                      </a:r>
                      <a:endParaRPr lang="en" sz="10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altLang="zh-C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$ 150,000 /y</a:t>
                      </a:r>
                      <a:endParaRPr lang="en" altLang="zh-CN" sz="11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689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Internet use</a:t>
                      </a:r>
                      <a:endParaRPr lang="en" sz="10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altLang="zh-C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60% for watching live streaming,40% for online </a:t>
                      </a:r>
                      <a:r>
                        <a:rPr lang="en" altLang="zh-C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travel</a:t>
                      </a:r>
                      <a:r>
                        <a:rPr lang="en" altLang="zh-C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ing</a:t>
                      </a:r>
                      <a:endParaRPr lang="en" altLang="zh-CN" sz="11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275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Favorite Sites</a:t>
                      </a:r>
                      <a:endParaRPr lang="en" sz="10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altLang="zh-C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Twitch , Tiktok , Instagram,Nike</a:t>
                      </a:r>
                      <a:endParaRPr lang="en" altLang="zh-CN" sz="11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F42D412C-0A8E-4ADE-96B9-661CE1BB28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7662133"/>
              </p:ext>
            </p:extLst>
          </p:nvPr>
        </p:nvGraphicFramePr>
        <p:xfrm>
          <a:off x="7954849" y="1844673"/>
          <a:ext cx="2881312" cy="3873025"/>
        </p:xfrm>
        <a:graphic>
          <a:graphicData uri="http://schemas.openxmlformats.org/drawingml/2006/table">
            <a:tbl>
              <a:tblPr/>
              <a:tblGrid>
                <a:gridCol w="8643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69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392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 dirty="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  <a:endParaRPr lang="en" sz="10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0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Declan Tao</a:t>
                      </a: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611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Age</a:t>
                      </a:r>
                      <a:endParaRPr lang="en" sz="10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26</a:t>
                      </a:r>
                      <a:endParaRPr lang="zh-CN" altLang="en-US" sz="10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689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 dirty="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Occupation</a:t>
                      </a:r>
                      <a:endParaRPr lang="en" sz="10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altLang="zh-C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Enrolled university student</a:t>
                      </a:r>
                      <a:endParaRPr lang="en" altLang="zh-CN" sz="11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689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Technical Profile</a:t>
                      </a:r>
                      <a:endParaRPr lang="en" sz="10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altLang="zh-C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Average attitude</a:t>
                      </a:r>
                      <a:r>
                        <a:rPr lang="en" altLang="zh-C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 towards e-commerce site</a:t>
                      </a:r>
                      <a:endParaRPr lang="en" altLang="zh-CN" sz="10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392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Family</a:t>
                      </a:r>
                      <a:endParaRPr lang="en" sz="10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altLang="zh-C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Times New Roman" panose="02020603050405020304" pitchFamily="18" charset="0"/>
                        </a:rPr>
                        <a:t>Parents</a:t>
                      </a:r>
                      <a:endParaRPr lang="en" sz="10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689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 dirty="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Household Income</a:t>
                      </a:r>
                      <a:endParaRPr lang="en" sz="10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$200,000 / y</a:t>
                      </a:r>
                      <a:endParaRPr lang="en" sz="10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689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Internet use</a:t>
                      </a:r>
                      <a:endParaRPr lang="en" sz="10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Shopping, gaming, web surfing</a:t>
                      </a:r>
                      <a:endParaRPr lang="en" sz="10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2751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b="1" kern="100">
                          <a:solidFill>
                            <a:schemeClr val="tx1"/>
                          </a:solidFill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Favorite Sites</a:t>
                      </a:r>
                      <a:endParaRPr lang="en" sz="10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" sz="1200" kern="1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Tiktok, Amazon, Facebook</a:t>
                      </a:r>
                      <a:endParaRPr lang="en" sz="1000" kern="100" dirty="0">
                        <a:solidFill>
                          <a:schemeClr val="tx1"/>
                        </a:solidFill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3522" marR="63522" marT="63496" marB="63496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6565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319A0-B4F2-4035-B2F2-B69BD0B3B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UX research methods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5AF38-A4F1-4A2F-A3FB-A79CCD0AFD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i="0" dirty="0">
                <a:effectLst/>
                <a:latin typeface="Arial" panose="020B0604020202020204" pitchFamily="34" charset="0"/>
              </a:rPr>
              <a:t>Email Surveys</a:t>
            </a:r>
            <a:r>
              <a:rPr lang="en-US" altLang="zh-CN" b="0" i="0" dirty="0">
                <a:effectLst/>
                <a:latin typeface="Arial" panose="020B0604020202020204" pitchFamily="34" charset="0"/>
              </a:rPr>
              <a:t>: a survey in which participants are recruited from an email message.</a:t>
            </a:r>
          </a:p>
          <a:p>
            <a:r>
              <a:rPr lang="en-US" altLang="zh-CN" b="1" i="0" dirty="0">
                <a:effectLst/>
                <a:latin typeface="Arial" panose="020B0604020202020204" pitchFamily="34" charset="0"/>
              </a:rPr>
              <a:t>Customer Feedback</a:t>
            </a:r>
            <a:r>
              <a:rPr lang="en-US" altLang="zh-CN" b="0" i="0" dirty="0">
                <a:effectLst/>
                <a:latin typeface="Arial" panose="020B0604020202020204" pitchFamily="34" charset="0"/>
              </a:rPr>
              <a:t>: open-ended and/or close-ended information provided by a self-selected sample of users, often through a feedback link, button, form, or email.</a:t>
            </a:r>
            <a:endParaRPr lang="en-US" altLang="zh-CN" dirty="0">
              <a:latin typeface="Arial" panose="020B0604020202020204" pitchFamily="34" charset="0"/>
            </a:endParaRPr>
          </a:p>
          <a:p>
            <a:r>
              <a:rPr lang="en-US" altLang="zh-CN" b="1" i="0" dirty="0">
                <a:effectLst/>
                <a:latin typeface="Arial" panose="020B0604020202020204" pitchFamily="34" charset="0"/>
              </a:rPr>
              <a:t>Interviews</a:t>
            </a:r>
            <a:r>
              <a:rPr lang="en-US" altLang="zh-CN" b="0" i="0" dirty="0">
                <a:effectLst/>
                <a:latin typeface="Arial" panose="020B0604020202020204" pitchFamily="34" charset="0"/>
              </a:rPr>
              <a:t>: a researcher meets with participants one-on-one to discuss in depth what the participant thinks about the topic in question.</a:t>
            </a:r>
          </a:p>
          <a:p>
            <a:r>
              <a:rPr lang="en-US" altLang="zh-CN" b="1" i="0" dirty="0" err="1">
                <a:effectLst/>
                <a:latin typeface="Arial" panose="020B0604020202020204" pitchFamily="34" charset="0"/>
              </a:rPr>
              <a:t>Eyetracking</a:t>
            </a:r>
            <a:r>
              <a:rPr lang="en-US" altLang="zh-CN" b="0" i="0" dirty="0">
                <a:effectLst/>
                <a:latin typeface="Arial" panose="020B0604020202020204" pitchFamily="34" charset="0"/>
              </a:rPr>
              <a:t>: an </a:t>
            </a:r>
            <a:r>
              <a:rPr lang="en-US" altLang="zh-CN" b="0" i="0" dirty="0" err="1">
                <a:effectLst/>
                <a:latin typeface="Arial" panose="020B0604020202020204" pitchFamily="34" charset="0"/>
              </a:rPr>
              <a:t>eyetracking</a:t>
            </a:r>
            <a:r>
              <a:rPr lang="en-US" altLang="zh-CN" b="0" i="0" dirty="0">
                <a:effectLst/>
                <a:latin typeface="Arial" panose="020B0604020202020204" pitchFamily="34" charset="0"/>
              </a:rPr>
              <a:t> device is configured to precisely measure where participants look as they perform tasks or interact naturally with websites, applications, physical products, or environments.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3459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EE19B-5280-4703-AC83-74E7A29BB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Functional Requirements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DEBA6-DBE3-4A9F-943F-13A6C86A0B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Must Have:</a:t>
            </a:r>
            <a:r>
              <a:rPr lang="zh-CN" altLang="en-US" dirty="0"/>
              <a:t>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High-resolution photos and videos, Quick search results of the 	products, responsive across all platform(computers, cell phones)</a:t>
            </a:r>
          </a:p>
          <a:p>
            <a:r>
              <a:rPr lang="en-US" altLang="zh-CN" dirty="0"/>
              <a:t>Should Have:</a:t>
            </a:r>
          </a:p>
          <a:p>
            <a:pPr marL="0" indent="0">
              <a:buNone/>
            </a:pPr>
            <a:r>
              <a:rPr lang="en-US" altLang="zh-CN" dirty="0"/>
              <a:t>	Free shipping across the country, Email list marketing</a:t>
            </a:r>
          </a:p>
          <a:p>
            <a:r>
              <a:rPr lang="en-US" altLang="zh-CN" dirty="0"/>
              <a:t>Could Have:</a:t>
            </a:r>
          </a:p>
          <a:p>
            <a:pPr marL="0" indent="0">
              <a:buNone/>
            </a:pPr>
            <a:r>
              <a:rPr lang="en-US" altLang="zh-CN" dirty="0"/>
              <a:t>	Light mode feature, notification feature for out-of-stock items</a:t>
            </a:r>
          </a:p>
          <a:p>
            <a:r>
              <a:rPr lang="en-US" altLang="zh-CN" dirty="0"/>
              <a:t>Won’t Have:</a:t>
            </a:r>
          </a:p>
          <a:p>
            <a:pPr marL="0" indent="0">
              <a:buNone/>
            </a:pPr>
            <a:r>
              <a:rPr lang="en-US" altLang="zh-CN" dirty="0"/>
              <a:t>	Integrate words with the website, multiple supported languages for 	the website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3881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86EC2-384A-4D52-9932-898A6656C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User workflow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D89AE-757B-4DAD-B893-6375F2717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189" y="1743999"/>
            <a:ext cx="6026536" cy="4195481"/>
          </a:xfrm>
        </p:spPr>
        <p:txBody>
          <a:bodyPr/>
          <a:lstStyle/>
          <a:p>
            <a:pPr algn="just"/>
            <a:r>
              <a:rPr lang="en" altLang="zh-CN" dirty="0"/>
              <a:t>There are many different pathways a user can take when interacting with a product. </a:t>
            </a:r>
          </a:p>
          <a:p>
            <a:pPr algn="just"/>
            <a:r>
              <a:rPr lang="en" altLang="zh-CN" dirty="0"/>
              <a:t>A user flow is a visual representation, either written out or made digitally, of the many avenues that can be taken when using an app or website. </a:t>
            </a:r>
          </a:p>
          <a:p>
            <a:pPr algn="just"/>
            <a:r>
              <a:rPr lang="en" altLang="zh-CN" dirty="0"/>
              <a:t>Depicting this process allows designers to evaluate and optimize the user experience and therefore increase client conversion rates.</a:t>
            </a:r>
            <a:endParaRPr lang="zh-CN" altLang="en-US" dirty="0"/>
          </a:p>
        </p:txBody>
      </p:sp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E74799EA-2441-7242-8B59-F4E62A7A7B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4497" y="1396314"/>
            <a:ext cx="4790304" cy="4942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0938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218</TotalTime>
  <Words>841</Words>
  <Application>Microsoft Macintosh PowerPoint</Application>
  <PresentationFormat>宽屏</PresentationFormat>
  <Paragraphs>132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Century Gothic</vt:lpstr>
      <vt:lpstr>Wingdings 3</vt:lpstr>
      <vt:lpstr>Ion</vt:lpstr>
      <vt:lpstr>Xiaomi Mall Redesign</vt:lpstr>
      <vt:lpstr>Product Objectives</vt:lpstr>
      <vt:lpstr>Target Audience &amp; User Segmentation</vt:lpstr>
      <vt:lpstr>Target Audience &amp; User Segmentation</vt:lpstr>
      <vt:lpstr>User Needs</vt:lpstr>
      <vt:lpstr>Personas</vt:lpstr>
      <vt:lpstr>UX research methods</vt:lpstr>
      <vt:lpstr>Functional Requirements</vt:lpstr>
      <vt:lpstr>User workflow</vt:lpstr>
      <vt:lpstr>User Onboarding</vt:lpstr>
      <vt:lpstr>Brand Identity</vt:lpstr>
      <vt:lpstr>Sitemap</vt:lpstr>
      <vt:lpstr>Card sorting</vt:lpstr>
      <vt:lpstr>DEMO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Xiaomi Mall Redesign</dc:title>
  <dc:creator>Xuanhe Wang</dc:creator>
  <cp:lastModifiedBy>Hao Fu</cp:lastModifiedBy>
  <cp:revision>7</cp:revision>
  <dcterms:created xsi:type="dcterms:W3CDTF">2021-12-12T19:24:55Z</dcterms:created>
  <dcterms:modified xsi:type="dcterms:W3CDTF">2021-12-13T18:47:39Z</dcterms:modified>
</cp:coreProperties>
</file>

<file path=docProps/thumbnail.jpeg>
</file>